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7" r:id="rId10"/>
    <p:sldId id="262" r:id="rId11"/>
    <p:sldId id="263" r:id="rId12"/>
    <p:sldId id="268" r:id="rId13"/>
    <p:sldId id="269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örn Olbrich" userId="e3a4dc74-0346-45a9-b464-6c50dcba6a17" providerId="ADAL" clId="{AE73EE6D-061A-4936-8DDC-81BE379D7D31}"/>
    <pc:docChg chg="undo custSel addSld delSld modSld sldOrd">
      <pc:chgData name="Björn Olbrich" userId="e3a4dc74-0346-45a9-b464-6c50dcba6a17" providerId="ADAL" clId="{AE73EE6D-061A-4936-8DDC-81BE379D7D31}" dt="2025-04-28T10:09:02.975" v="273"/>
      <pc:docMkLst>
        <pc:docMk/>
      </pc:docMkLst>
      <pc:sldChg chg="addSp delSp modSp mod modAnim">
        <pc:chgData name="Björn Olbrich" userId="e3a4dc74-0346-45a9-b464-6c50dcba6a17" providerId="ADAL" clId="{AE73EE6D-061A-4936-8DDC-81BE379D7D31}" dt="2025-04-26T20:08:11.240" v="95"/>
        <pc:sldMkLst>
          <pc:docMk/>
          <pc:sldMk cId="908292071" sldId="256"/>
        </pc:sldMkLst>
      </pc:sldChg>
      <pc:sldChg chg="addSp delSp modSp mod">
        <pc:chgData name="Björn Olbrich" userId="e3a4dc74-0346-45a9-b464-6c50dcba6a17" providerId="ADAL" clId="{AE73EE6D-061A-4936-8DDC-81BE379D7D31}" dt="2025-04-26T20:09:47.164" v="109" actId="20577"/>
        <pc:sldMkLst>
          <pc:docMk/>
          <pc:sldMk cId="3731140929" sldId="257"/>
        </pc:sldMkLst>
      </pc:sldChg>
      <pc:sldChg chg="modSp mod modAnim">
        <pc:chgData name="Björn Olbrich" userId="e3a4dc74-0346-45a9-b464-6c50dcba6a17" providerId="ADAL" clId="{AE73EE6D-061A-4936-8DDC-81BE379D7D31}" dt="2025-04-28T06:36:41.977" v="220" actId="20577"/>
        <pc:sldMkLst>
          <pc:docMk/>
          <pc:sldMk cId="3266481356" sldId="258"/>
        </pc:sldMkLst>
      </pc:sldChg>
      <pc:sldChg chg="addSp delSp modSp mod delAnim modAnim">
        <pc:chgData name="Björn Olbrich" userId="e3a4dc74-0346-45a9-b464-6c50dcba6a17" providerId="ADAL" clId="{AE73EE6D-061A-4936-8DDC-81BE379D7D31}" dt="2025-04-28T07:22:41.405" v="242" actId="26606"/>
        <pc:sldMkLst>
          <pc:docMk/>
          <pc:sldMk cId="282313023" sldId="259"/>
        </pc:sldMkLst>
      </pc:sldChg>
      <pc:sldChg chg="addSp delSp modSp mod delAnim modAnim">
        <pc:chgData name="Björn Olbrich" userId="e3a4dc74-0346-45a9-b464-6c50dcba6a17" providerId="ADAL" clId="{AE73EE6D-061A-4936-8DDC-81BE379D7D31}" dt="2025-04-28T07:23:38.708" v="248" actId="1076"/>
        <pc:sldMkLst>
          <pc:docMk/>
          <pc:sldMk cId="3558513526" sldId="260"/>
        </pc:sldMkLst>
      </pc:sldChg>
      <pc:sldChg chg="addSp delSp modSp mod modAnim">
        <pc:chgData name="Björn Olbrich" userId="e3a4dc74-0346-45a9-b464-6c50dcba6a17" providerId="ADAL" clId="{AE73EE6D-061A-4936-8DDC-81BE379D7D31}" dt="2025-04-26T20:29:16.240" v="197" actId="20577"/>
        <pc:sldMkLst>
          <pc:docMk/>
          <pc:sldMk cId="3732632163" sldId="262"/>
        </pc:sldMkLst>
      </pc:sldChg>
      <pc:sldChg chg="modSp mod">
        <pc:chgData name="Björn Olbrich" userId="e3a4dc74-0346-45a9-b464-6c50dcba6a17" providerId="ADAL" clId="{AE73EE6D-061A-4936-8DDC-81BE379D7D31}" dt="2025-04-26T19:58:26.412" v="33" actId="255"/>
        <pc:sldMkLst>
          <pc:docMk/>
          <pc:sldMk cId="2782028666" sldId="263"/>
        </pc:sldMkLst>
      </pc:sldChg>
      <pc:sldChg chg="modSp mod ord modAnim">
        <pc:chgData name="Björn Olbrich" userId="e3a4dc74-0346-45a9-b464-6c50dcba6a17" providerId="ADAL" clId="{AE73EE6D-061A-4936-8DDC-81BE379D7D31}" dt="2025-04-28T10:09:02.975" v="273"/>
        <pc:sldMkLst>
          <pc:docMk/>
          <pc:sldMk cId="1794794376" sldId="264"/>
        </pc:sldMkLst>
      </pc:sldChg>
      <pc:sldChg chg="modSp mod modAnim">
        <pc:chgData name="Björn Olbrich" userId="e3a4dc74-0346-45a9-b464-6c50dcba6a17" providerId="ADAL" clId="{AE73EE6D-061A-4936-8DDC-81BE379D7D31}" dt="2025-04-26T20:12:38.814" v="162" actId="20577"/>
        <pc:sldMkLst>
          <pc:docMk/>
          <pc:sldMk cId="1568028680" sldId="265"/>
        </pc:sldMkLst>
      </pc:sldChg>
      <pc:sldChg chg="addSp delSp modSp mod delAnim modAnim">
        <pc:chgData name="Björn Olbrich" userId="e3a4dc74-0346-45a9-b464-6c50dcba6a17" providerId="ADAL" clId="{AE73EE6D-061A-4936-8DDC-81BE379D7D31}" dt="2025-04-28T07:31:14.136" v="270"/>
        <pc:sldMkLst>
          <pc:docMk/>
          <pc:sldMk cId="620964098" sldId="266"/>
        </pc:sldMkLst>
      </pc:sldChg>
      <pc:sldChg chg="addSp modSp mod modAnim">
        <pc:chgData name="Björn Olbrich" userId="e3a4dc74-0346-45a9-b464-6c50dcba6a17" providerId="ADAL" clId="{AE73EE6D-061A-4936-8DDC-81BE379D7D31}" dt="2025-04-26T20:07:43.358" v="93"/>
        <pc:sldMkLst>
          <pc:docMk/>
          <pc:sldMk cId="2147166434" sldId="267"/>
        </pc:sldMkLst>
      </pc:sldChg>
      <pc:sldChg chg="modSp mod">
        <pc:chgData name="Björn Olbrich" userId="e3a4dc74-0346-45a9-b464-6c50dcba6a17" providerId="ADAL" clId="{AE73EE6D-061A-4936-8DDC-81BE379D7D31}" dt="2025-04-26T19:58:19.231" v="32" actId="255"/>
        <pc:sldMkLst>
          <pc:docMk/>
          <pc:sldMk cId="74144586" sldId="268"/>
        </pc:sldMkLst>
      </pc:sldChg>
      <pc:sldChg chg="modSp mod">
        <pc:chgData name="Björn Olbrich" userId="e3a4dc74-0346-45a9-b464-6c50dcba6a17" providerId="ADAL" clId="{AE73EE6D-061A-4936-8DDC-81BE379D7D31}" dt="2025-04-26T19:58:11.990" v="31" actId="20577"/>
        <pc:sldMkLst>
          <pc:docMk/>
          <pc:sldMk cId="2287481526" sldId="269"/>
        </pc:sldMkLst>
      </pc:sldChg>
      <pc:sldChg chg="modSp mod">
        <pc:chgData name="Björn Olbrich" userId="e3a4dc74-0346-45a9-b464-6c50dcba6a17" providerId="ADAL" clId="{AE73EE6D-061A-4936-8DDC-81BE379D7D31}" dt="2025-04-26T19:57:45.167" v="29" actId="255"/>
        <pc:sldMkLst>
          <pc:docMk/>
          <pc:sldMk cId="1489002815" sldId="271"/>
        </pc:sldMkLst>
      </pc:sldChg>
      <pc:sldChg chg="modSp mod">
        <pc:chgData name="Björn Olbrich" userId="e3a4dc74-0346-45a9-b464-6c50dcba6a17" providerId="ADAL" clId="{AE73EE6D-061A-4936-8DDC-81BE379D7D31}" dt="2025-04-26T20:19:00.048" v="165" actId="20577"/>
        <pc:sldMkLst>
          <pc:docMk/>
          <pc:sldMk cId="2472685545" sldId="272"/>
        </pc:sldMkLst>
      </pc:sldChg>
      <pc:sldChg chg="modSp mod">
        <pc:chgData name="Björn Olbrich" userId="e3a4dc74-0346-45a9-b464-6c50dcba6a17" providerId="ADAL" clId="{AE73EE6D-061A-4936-8DDC-81BE379D7D31}" dt="2025-04-26T19:57:27.557" v="25" actId="404"/>
        <pc:sldMkLst>
          <pc:docMk/>
          <pc:sldMk cId="1740690122" sldId="273"/>
        </pc:sldMkLst>
      </pc:sldChg>
      <pc:sldChg chg="addSp delSp modSp new del mod delAnim modAnim">
        <pc:chgData name="Björn Olbrich" userId="e3a4dc74-0346-45a9-b464-6c50dcba6a17" providerId="ADAL" clId="{AE73EE6D-061A-4936-8DDC-81BE379D7D31}" dt="2025-04-28T07:32:00.412" v="271" actId="2696"/>
        <pc:sldMkLst>
          <pc:docMk/>
          <pc:sldMk cId="3627135432" sldId="274"/>
        </pc:sldMkLst>
      </pc:sldChg>
    </pc:docChg>
  </pc:docChgLst>
  <pc:docChgLst>
    <pc:chgData name="Björn Olbrich" userId="e3a4dc74-0346-45a9-b464-6c50dcba6a17" providerId="ADAL" clId="{94940BF3-EC25-4685-8135-750B4F1B1833}"/>
    <pc:docChg chg="undo custSel modSld">
      <pc:chgData name="Björn Olbrich" userId="e3a4dc74-0346-45a9-b464-6c50dcba6a17" providerId="ADAL" clId="{94940BF3-EC25-4685-8135-750B4F1B1833}" dt="2025-08-07T12:13:20.083" v="152" actId="14100"/>
      <pc:docMkLst>
        <pc:docMk/>
      </pc:docMkLst>
      <pc:sldChg chg="addSp modSp mod">
        <pc:chgData name="Björn Olbrich" userId="e3a4dc74-0346-45a9-b464-6c50dcba6a17" providerId="ADAL" clId="{94940BF3-EC25-4685-8135-750B4F1B1833}" dt="2025-08-07T11:55:48.840" v="33" actId="1076"/>
        <pc:sldMkLst>
          <pc:docMk/>
          <pc:sldMk cId="908292071" sldId="256"/>
        </pc:sldMkLst>
        <pc:spChg chg="add mod">
          <ac:chgData name="Björn Olbrich" userId="e3a4dc74-0346-45a9-b464-6c50dcba6a17" providerId="ADAL" clId="{94940BF3-EC25-4685-8135-750B4F1B1833}" dt="2025-08-07T11:55:48.840" v="33" actId="1076"/>
          <ac:spMkLst>
            <pc:docMk/>
            <pc:sldMk cId="908292071" sldId="256"/>
            <ac:spMk id="4" creationId="{D45253D2-5CE5-707C-92CB-0FDFAAFECC58}"/>
          </ac:spMkLst>
        </pc:spChg>
      </pc:sldChg>
      <pc:sldChg chg="addSp delSp modSp mod">
        <pc:chgData name="Björn Olbrich" userId="e3a4dc74-0346-45a9-b464-6c50dcba6a17" providerId="ADAL" clId="{94940BF3-EC25-4685-8135-750B4F1B1833}" dt="2025-08-07T12:06:09.382" v="140" actId="14100"/>
        <pc:sldMkLst>
          <pc:docMk/>
          <pc:sldMk cId="282313023" sldId="259"/>
        </pc:sldMkLst>
        <pc:picChg chg="add mod">
          <ac:chgData name="Björn Olbrich" userId="e3a4dc74-0346-45a9-b464-6c50dcba6a17" providerId="ADAL" clId="{94940BF3-EC25-4685-8135-750B4F1B1833}" dt="2025-08-07T12:06:09.382" v="140" actId="14100"/>
          <ac:picMkLst>
            <pc:docMk/>
            <pc:sldMk cId="282313023" sldId="259"/>
            <ac:picMk id="4" creationId="{1DF82146-9E6B-4812-4F4F-9060BB8CD945}"/>
          </ac:picMkLst>
        </pc:picChg>
        <pc:picChg chg="del">
          <ac:chgData name="Björn Olbrich" userId="e3a4dc74-0346-45a9-b464-6c50dcba6a17" providerId="ADAL" clId="{94940BF3-EC25-4685-8135-750B4F1B1833}" dt="2025-08-07T12:03:10.751" v="133" actId="478"/>
          <ac:picMkLst>
            <pc:docMk/>
            <pc:sldMk cId="282313023" sldId="259"/>
            <ac:picMk id="6" creationId="{6F333E00-368F-8143-E582-BF94FB470EB8}"/>
          </ac:picMkLst>
        </pc:picChg>
      </pc:sldChg>
      <pc:sldChg chg="modSp mod">
        <pc:chgData name="Björn Olbrich" userId="e3a4dc74-0346-45a9-b464-6c50dcba6a17" providerId="ADAL" clId="{94940BF3-EC25-4685-8135-750B4F1B1833}" dt="2025-08-07T11:57:04.928" v="36" actId="20577"/>
        <pc:sldMkLst>
          <pc:docMk/>
          <pc:sldMk cId="3558513526" sldId="260"/>
        </pc:sldMkLst>
        <pc:spChg chg="mod">
          <ac:chgData name="Björn Olbrich" userId="e3a4dc74-0346-45a9-b464-6c50dcba6a17" providerId="ADAL" clId="{94940BF3-EC25-4685-8135-750B4F1B1833}" dt="2025-08-07T11:57:04.928" v="36" actId="20577"/>
          <ac:spMkLst>
            <pc:docMk/>
            <pc:sldMk cId="3558513526" sldId="260"/>
            <ac:spMk id="3" creationId="{22B210B4-C57B-E476-3CAC-3D89E62F9791}"/>
          </ac:spMkLst>
        </pc:spChg>
      </pc:sldChg>
      <pc:sldChg chg="addSp delSp modSp mod addAnim delAnim">
        <pc:chgData name="Björn Olbrich" userId="e3a4dc74-0346-45a9-b464-6c50dcba6a17" providerId="ADAL" clId="{94940BF3-EC25-4685-8135-750B4F1B1833}" dt="2025-08-07T12:13:20.083" v="152" actId="14100"/>
        <pc:sldMkLst>
          <pc:docMk/>
          <pc:sldMk cId="620964098" sldId="266"/>
        </pc:sldMkLst>
        <pc:spChg chg="mod">
          <ac:chgData name="Björn Olbrich" userId="e3a4dc74-0346-45a9-b464-6c50dcba6a17" providerId="ADAL" clId="{94940BF3-EC25-4685-8135-750B4F1B1833}" dt="2025-08-07T11:58:02.188" v="132" actId="20577"/>
          <ac:spMkLst>
            <pc:docMk/>
            <pc:sldMk cId="620964098" sldId="266"/>
            <ac:spMk id="3" creationId="{522E3D23-B0FC-4786-2B03-F4BFD5AE1B49}"/>
          </ac:spMkLst>
        </pc:spChg>
        <pc:picChg chg="add del mod">
          <ac:chgData name="Björn Olbrich" userId="e3a4dc74-0346-45a9-b464-6c50dcba6a17" providerId="ADAL" clId="{94940BF3-EC25-4685-8135-750B4F1B1833}" dt="2025-08-07T12:13:01.817" v="146" actId="478"/>
          <ac:picMkLst>
            <pc:docMk/>
            <pc:sldMk cId="620964098" sldId="266"/>
            <ac:picMk id="5" creationId="{CAFAB44C-8397-60D9-B976-38B030D51210}"/>
          </ac:picMkLst>
        </pc:picChg>
        <pc:picChg chg="del">
          <ac:chgData name="Björn Olbrich" userId="e3a4dc74-0346-45a9-b464-6c50dcba6a17" providerId="ADAL" clId="{94940BF3-EC25-4685-8135-750B4F1B1833}" dt="2025-08-07T11:57:28.650" v="43" actId="478"/>
          <ac:picMkLst>
            <pc:docMk/>
            <pc:sldMk cId="620964098" sldId="266"/>
            <ac:picMk id="6" creationId="{B4A32544-7C61-A45F-6070-9514BE26AFAA}"/>
          </ac:picMkLst>
        </pc:picChg>
        <pc:picChg chg="add mod">
          <ac:chgData name="Björn Olbrich" userId="e3a4dc74-0346-45a9-b464-6c50dcba6a17" providerId="ADAL" clId="{94940BF3-EC25-4685-8135-750B4F1B1833}" dt="2025-08-07T12:13:20.083" v="152" actId="14100"/>
          <ac:picMkLst>
            <pc:docMk/>
            <pc:sldMk cId="620964098" sldId="266"/>
            <ac:picMk id="6" creationId="{D13DD53C-E25E-C6F6-D301-C5FCD380A90C}"/>
          </ac:picMkLst>
        </pc:picChg>
        <pc:picChg chg="add del mod">
          <ac:chgData name="Björn Olbrich" userId="e3a4dc74-0346-45a9-b464-6c50dcba6a17" providerId="ADAL" clId="{94940BF3-EC25-4685-8135-750B4F1B1833}" dt="2025-08-07T12:03:13.521" v="134" actId="478"/>
          <ac:picMkLst>
            <pc:docMk/>
            <pc:sldMk cId="620964098" sldId="266"/>
            <ac:picMk id="7" creationId="{A47884DE-177B-D3E4-DB67-038E881E9CF1}"/>
          </ac:picMkLst>
        </pc:picChg>
        <pc:picChg chg="add del">
          <ac:chgData name="Björn Olbrich" userId="e3a4dc74-0346-45a9-b464-6c50dcba6a17" providerId="ADAL" clId="{94940BF3-EC25-4685-8135-750B4F1B1833}" dt="2025-08-07T11:57:23.779" v="41" actId="478"/>
          <ac:picMkLst>
            <pc:docMk/>
            <pc:sldMk cId="620964098" sldId="266"/>
            <ac:picMk id="8" creationId="{754BC455-7D66-9171-75AA-AC20C0FAF4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05301-DE44-43F0-8D1B-F0B51DF43945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419C0-9977-40BD-8B64-0BB7D19A97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605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419C0-9977-40BD-8B64-0BB7D19A976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416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419C0-9977-40BD-8B64-0BB7D19A976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434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419C0-9977-40BD-8B64-0BB7D19A976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76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419C0-9977-40BD-8B64-0BB7D19A976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297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419C0-9977-40BD-8B64-0BB7D19A976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13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1396A-4D94-99F1-9F66-3DD29801D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513E19-3A9A-53F2-0F16-6C451E992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0C8A06-CCED-399E-D5B9-16119EE6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62EC9E-003E-B092-5F5C-431AC4FB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09E186-D0AF-5110-C4E6-5C42F617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616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685EC-BDC5-16DD-F225-B9302408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F45A6A-B3E8-74EE-4990-7B11BF0B8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E506CE-1F01-961A-C5D8-C1376DE97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2369C0-EBDE-F71A-4424-E4FC38CC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BC3D78-3C7A-E359-73D4-E1A8E0536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0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967F9-D371-DC57-70AD-FFB902600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2E2984-A2EE-056E-E4E7-5F7FF2D07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ED5A2C-E6F7-515A-A9A7-17AE913E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6406E9-5428-ADE0-8ADA-58C7EB0F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BAEE5B-38B4-ECC7-A961-5EDD6BAC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3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51C20C-4714-C08A-4B59-54BC141A0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D3950F-3605-D334-54D6-F809D48AD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EB0DAFE-CB1E-9FB1-01EE-CB75CFA5B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939FE1-EFB7-8C2F-B726-08BFFC2E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CF42A8-1557-3CBE-A7EC-2FEEEF76D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087D86-09BE-BE7B-9394-715266F8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20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49E1A-E5E7-AAA9-EF31-2FBD5AC5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64F93A-C1D9-146C-C191-16AD5BD8F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78855D4-ACC9-AA55-5061-F6B5B8608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FA304E-9D32-9497-F023-582B5340B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1FD848D-9450-BF90-58EB-ABCE5D227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2B7FBD-C0AD-3E03-9352-FB2A57F90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0E0FF45-DE83-7C60-70FF-E7897136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49C8627-804E-F561-7DD6-06F8CB1E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302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F8B2D-8AC5-C0C4-8126-16B0C739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F9552D-BDC4-528F-3417-F3282E6C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2AE1B1-426A-819A-F9AA-7ED8FE07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6ADB23-14ED-E93A-F0CD-5114A22A1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57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61C456E-5948-75DB-4B16-D4200FBE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35CDD2-DE87-6508-E7AE-F51D1E73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F9B863-5195-7EBB-7B97-091D306BF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24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5B768E-C785-D57B-635A-070AD61E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282415-294A-4B56-7DA9-ED7D6D6E9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4DF6DF-374E-70D7-07EA-9D5821FF9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DC53A5-A30F-77F9-D7F4-79193299F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049C5E-77BC-09E2-83A0-D10B56D7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EF95E7-BF6A-8B55-1A94-B5400976F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56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E8CD7-2FF8-4E9E-88D8-0C0C1DFB7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1F762F7-748F-91D6-56B3-B7554C747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57E2B3-FE8D-A095-3476-5AA244461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CC171E-D2EE-1EB2-B734-28B47ECB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ABDB93-A312-B09C-FDA9-FE14A844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890820-CF99-E8AA-51ED-D031E63E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51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4DCE3F-3E8A-0CB2-3E6A-04940D081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783B9B-F3C4-B291-B288-69454A2BB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137649-12A6-3503-E4AC-CB299407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6ED792-A3F1-BAF4-3B35-2A61274E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29B166-A091-774B-642A-9F305554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69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A3F60C5-AAAD-629F-A68A-D282F9501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08A40B8-3EB5-A334-DCEA-32E168C8C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4B5A-B963-6CB8-7B89-3C3E235BE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29704E-63EB-29CD-DBF1-E1B878680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A82675-7AE7-6C81-3848-EA642CDE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51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0DC01B9-2288-0BEA-9D5B-3F13559DE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F87656-0FD4-19EA-5B2C-1BF518A90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456E79-D9BD-2F9B-38E4-E94AC1FEC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51609E-D09A-4003-A896-A7935A24D006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46C1A0-35E3-20D2-B402-3B88D46DC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21A9D4-A426-7C7C-ECE1-621F1F820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190200-ACD8-491B-97D1-17EFFA2649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2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kontakt@tbovm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D001DC-26FC-6FD1-BC30-86D4F4B62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39" y="1012536"/>
            <a:ext cx="4613300" cy="3163224"/>
          </a:xfrm>
        </p:spPr>
        <p:txBody>
          <a:bodyPr anchor="t">
            <a:normAutofit/>
          </a:bodyPr>
          <a:lstStyle/>
          <a:p>
            <a:pPr algn="l"/>
            <a:r>
              <a:rPr lang="de-DE" sz="4800" dirty="0"/>
              <a:t>Vorstellung Rahmenvertrag betriebliche BU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0A87148-8D77-B079-8C37-08EA7853B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38" y="3802787"/>
            <a:ext cx="4656161" cy="1192815"/>
          </a:xfrm>
        </p:spPr>
        <p:txBody>
          <a:bodyPr anchor="b">
            <a:normAutofit/>
          </a:bodyPr>
          <a:lstStyle/>
          <a:p>
            <a:pPr algn="l"/>
            <a:r>
              <a:rPr lang="de-DE" dirty="0"/>
              <a:t>TBO Versicherungsmakler GmbH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EDB34D14-2DB4-239C-386A-AE391C85E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527" y="5006698"/>
            <a:ext cx="2057137" cy="111196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736ABCE-951A-9D38-AA7D-17905F402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707" y="1450693"/>
            <a:ext cx="39052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9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FAD8EE-3741-E2F5-7D2A-7E2A0B45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DE" sz="4800" dirty="0"/>
              <a:t>Über TBO</a:t>
            </a:r>
          </a:p>
        </p:txBody>
      </p:sp>
      <p:sp>
        <p:nvSpPr>
          <p:cNvPr id="5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666737-3523-4BA6-34D9-050D7F0E5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e-DE" sz="2200" dirty="0"/>
              <a:t>Versicherungsmakler               aus Kaarst</a:t>
            </a:r>
          </a:p>
          <a:p>
            <a:r>
              <a:rPr lang="de-DE" sz="2200" dirty="0"/>
              <a:t>Tätig seit 2009</a:t>
            </a:r>
          </a:p>
          <a:p>
            <a:r>
              <a:rPr lang="de-DE" sz="2200" dirty="0"/>
              <a:t>GmbH gegründet 2016</a:t>
            </a:r>
          </a:p>
          <a:p>
            <a:r>
              <a:rPr lang="de-DE" sz="2200" dirty="0"/>
              <a:t>Gewerbekunden</a:t>
            </a:r>
          </a:p>
          <a:p>
            <a:r>
              <a:rPr lang="de-DE" sz="2200" dirty="0"/>
              <a:t>Privatkunden</a:t>
            </a:r>
          </a:p>
        </p:txBody>
      </p:sp>
      <p:pic>
        <p:nvPicPr>
          <p:cNvPr id="5" name="Grafik 4" descr="Ein Bild, das Menschliches Gesicht, Person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09425265-23F6-0402-1356-930F4A849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1" r="2039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3114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22B92C-147A-2312-33AF-F8269A06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4800" dirty="0"/>
              <a:t>Darum (b)BU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04B200-0FD2-716F-9DBB-08BA78009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/>
              <a:t>Leistungsfälle auch bei Bürojobs</a:t>
            </a:r>
          </a:p>
          <a:p>
            <a:r>
              <a:rPr lang="de-DE" sz="2200"/>
              <a:t>Risikofaktor Stress</a:t>
            </a:r>
          </a:p>
          <a:p>
            <a:r>
              <a:rPr lang="de-DE" sz="2200"/>
              <a:t>BU bei 1 von 4</a:t>
            </a:r>
          </a:p>
          <a:p>
            <a:r>
              <a:rPr lang="de-DE" sz="2200"/>
              <a:t>BU-Dauer 7 Jahre</a:t>
            </a:r>
          </a:p>
        </p:txBody>
      </p:sp>
      <p:pic>
        <p:nvPicPr>
          <p:cNvPr id="7" name="Grafik 6" descr="Ein Bild, das Text, Screenshot, Schrift, Design enthält.&#10;&#10;KI-generierte Inhalte können fehlerhaft sein.">
            <a:extLst>
              <a:ext uri="{FF2B5EF4-FFF2-40B4-BE49-F238E27FC236}">
                <a16:creationId xmlns:a16="http://schemas.microsoft.com/office/drawing/2014/main" id="{ADBE7BCA-F3A2-DE5C-C233-AC26C30DA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95"/>
          <a:stretch/>
        </p:blipFill>
        <p:spPr>
          <a:xfrm>
            <a:off x="5308800" y="640080"/>
            <a:ext cx="559471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ECC552-896E-CD9B-ECB9-AA263052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4800" dirty="0"/>
              <a:t>Darum (b)BU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22D3A4-1BCE-9C36-8E95-5F4661790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1700" dirty="0"/>
              <a:t>Staatliche EU-Rente unzureichend</a:t>
            </a:r>
          </a:p>
          <a:p>
            <a:pPr lvl="1"/>
            <a:r>
              <a:rPr lang="de-DE" sz="1700" dirty="0"/>
              <a:t>34% des </a:t>
            </a:r>
            <a:r>
              <a:rPr lang="de-DE" sz="1700" dirty="0" err="1"/>
              <a:t>Bruttos</a:t>
            </a:r>
            <a:r>
              <a:rPr lang="de-DE" sz="1700" dirty="0"/>
              <a:t> bei voller Erwerbsminderung</a:t>
            </a:r>
          </a:p>
          <a:p>
            <a:pPr lvl="1"/>
            <a:r>
              <a:rPr lang="de-DE" sz="1700" dirty="0"/>
              <a:t>17% des </a:t>
            </a:r>
            <a:r>
              <a:rPr lang="de-DE" sz="1700" dirty="0" err="1"/>
              <a:t>Bruttos</a:t>
            </a:r>
            <a:r>
              <a:rPr lang="de-DE" sz="1700" dirty="0"/>
              <a:t> bei teilweiser Erwerbsminderung</a:t>
            </a:r>
          </a:p>
          <a:p>
            <a:pPr lvl="1"/>
            <a:r>
              <a:rPr lang="de-DE" sz="1700" dirty="0"/>
              <a:t>Max. 3.539 Euro abzgl. Krankenversicherung und Steuern</a:t>
            </a:r>
          </a:p>
          <a:p>
            <a:pPr lvl="1"/>
            <a:r>
              <a:rPr lang="de-DE" sz="1700" dirty="0"/>
              <a:t>Ø 1.059 Euro</a:t>
            </a:r>
          </a:p>
          <a:p>
            <a:pPr lvl="1"/>
            <a:r>
              <a:rPr lang="de-DE" sz="1700" dirty="0"/>
              <a:t>Verweisbarkeit</a:t>
            </a:r>
          </a:p>
        </p:txBody>
      </p:sp>
      <p:pic>
        <p:nvPicPr>
          <p:cNvPr id="5" name="Grafik 4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AD1E5FD2-2991-C108-AD37-A4199FC45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" b="28814"/>
          <a:stretch/>
        </p:blipFill>
        <p:spPr>
          <a:xfrm>
            <a:off x="5308781" y="640080"/>
            <a:ext cx="559475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8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642DBB-07A6-2383-A004-D6D2BCD3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4800" dirty="0"/>
              <a:t>Darum </a:t>
            </a:r>
            <a:r>
              <a:rPr lang="de-DE" sz="4800" dirty="0" err="1"/>
              <a:t>bBU</a:t>
            </a:r>
            <a:endParaRPr lang="de-DE" sz="48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19D87C-3C80-4B86-99D0-9390D34BA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de-DE" sz="2200" dirty="0"/>
              <a:t>Leistung des Arbeitgebers</a:t>
            </a:r>
          </a:p>
          <a:p>
            <a:r>
              <a:rPr lang="de-DE" sz="2200" dirty="0"/>
              <a:t>Kollektiv-Vorteile</a:t>
            </a:r>
          </a:p>
          <a:p>
            <a:r>
              <a:rPr lang="de-DE" sz="2200" dirty="0"/>
              <a:t>Steuervorteile</a:t>
            </a:r>
          </a:p>
          <a:p>
            <a:r>
              <a:rPr lang="de-DE" sz="2200" dirty="0"/>
              <a:t>Einsparen von                SV-Beiträgen</a:t>
            </a:r>
          </a:p>
          <a:p>
            <a:r>
              <a:rPr lang="de-DE" sz="2200" dirty="0"/>
              <a:t>Verzicht auf Gesundheitsprüfung</a:t>
            </a:r>
          </a:p>
        </p:txBody>
      </p:sp>
      <p:pic>
        <p:nvPicPr>
          <p:cNvPr id="7" name="Grafik 6" descr="Ein Bild, das Text, Screenshot, Schrift, Zahl enthält.&#10;&#10;KI-generierte Inhalte können fehlerhaft sein.">
            <a:extLst>
              <a:ext uri="{FF2B5EF4-FFF2-40B4-BE49-F238E27FC236}">
                <a16:creationId xmlns:a16="http://schemas.microsoft.com/office/drawing/2014/main" id="{BF64BE63-A38F-4D02-CAD7-5AB4AF67D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219810"/>
            <a:ext cx="6903720" cy="441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2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392A4-49B4-8976-5C00-677A2BFA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e-DE" sz="5000" dirty="0"/>
              <a:t>Baustein 1: Arbeitgeber-BU</a:t>
            </a:r>
          </a:p>
        </p:txBody>
      </p:sp>
      <p:sp>
        <p:nvSpPr>
          <p:cNvPr id="106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Inhaltsplatzhalter 2">
            <a:extLst>
              <a:ext uri="{FF2B5EF4-FFF2-40B4-BE49-F238E27FC236}">
                <a16:creationId xmlns:a16="http://schemas.microsoft.com/office/drawing/2014/main" id="{BF36C42A-7BD3-8E8F-C7AC-2CB4CC28E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e-DE" sz="2200" dirty="0"/>
              <a:t>Firma bezahlt den Einstieg</a:t>
            </a:r>
          </a:p>
          <a:p>
            <a:r>
              <a:rPr lang="de-DE" sz="2200" dirty="0"/>
              <a:t>30 Euro monatlich</a:t>
            </a:r>
          </a:p>
          <a:p>
            <a:r>
              <a:rPr lang="de-DE" sz="2200" dirty="0"/>
              <a:t>Ca. 400€ garantierte BU-Rente</a:t>
            </a:r>
          </a:p>
          <a:p>
            <a:r>
              <a:rPr lang="de-DE" sz="2200" dirty="0"/>
              <a:t>Ca. 570€ inkl. Überschüsse</a:t>
            </a:r>
          </a:p>
          <a:p>
            <a:r>
              <a:rPr lang="de-DE" sz="2200" dirty="0"/>
              <a:t>+2% p.a. im Leistungsfall</a:t>
            </a:r>
          </a:p>
          <a:p>
            <a:r>
              <a:rPr lang="de-DE" sz="2200" dirty="0"/>
              <a:t>Endalter 67 Jahre</a:t>
            </a:r>
          </a:p>
          <a:p>
            <a:r>
              <a:rPr lang="de-DE" sz="2200" dirty="0"/>
              <a:t>Anbieter ist die </a:t>
            </a:r>
            <a:r>
              <a:rPr lang="de-DE" sz="2200" dirty="0" err="1"/>
              <a:t>Pfefferminzia</a:t>
            </a:r>
            <a:endParaRPr lang="de-DE" sz="2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6FD5BA-8E54-B54E-62FE-71760F156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628" y="640080"/>
            <a:ext cx="528637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3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C24DD5-8F1B-C700-25ED-B62D1FED4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e-DE" sz="5000"/>
              <a:t>Baustein 2: Upgrade</a:t>
            </a:r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B210B4-C57B-E476-3CAC-3D89E62F9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e-DE" sz="2200" dirty="0"/>
              <a:t>Erhöhungsmöglichkeit durch Entgeltumwandlung</a:t>
            </a:r>
          </a:p>
          <a:p>
            <a:r>
              <a:rPr lang="de-DE" sz="2200" dirty="0"/>
              <a:t>Steuer- und SV-befreit</a:t>
            </a:r>
          </a:p>
          <a:p>
            <a:r>
              <a:rPr lang="de-DE" sz="2200" dirty="0"/>
              <a:t>15% Zuschuss durch Firma</a:t>
            </a:r>
          </a:p>
          <a:p>
            <a:r>
              <a:rPr lang="de-DE" sz="2200" dirty="0"/>
              <a:t>Max. 2.500 Euro Gesamtrente</a:t>
            </a:r>
          </a:p>
          <a:p>
            <a:r>
              <a:rPr lang="de-DE" sz="2200" dirty="0"/>
              <a:t>Arbeitnehmer-DOE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D7589AA-1E6A-3466-A88B-26CC46D52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699516"/>
            <a:ext cx="5458968" cy="5458968"/>
          </a:xfrm>
          <a:prstGeom prst="rect">
            <a:avLst/>
          </a:prstGeom>
        </p:spPr>
      </p:pic>
      <p:pic>
        <p:nvPicPr>
          <p:cNvPr id="11" name="Grafik 10" descr="Ein Bild, das Text, Schrift, Screenshot, Dokument enthält.&#10;&#10;KI-generierte Inhalte können fehlerhaft sein.">
            <a:extLst>
              <a:ext uri="{FF2B5EF4-FFF2-40B4-BE49-F238E27FC236}">
                <a16:creationId xmlns:a16="http://schemas.microsoft.com/office/drawing/2014/main" id="{43C2982B-5DD8-922E-8E04-62855AAE0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13" y="854964"/>
            <a:ext cx="652378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1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4AB0DD3-AB4B-73D4-870D-3AB0E0576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DE" sz="5400"/>
              <a:t>Baustein 3: Private BU</a:t>
            </a:r>
          </a:p>
        </p:txBody>
      </p:sp>
      <p:sp>
        <p:nvSpPr>
          <p:cNvPr id="4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E3D23-B0FC-4786-2B03-F4BFD5AE1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e-DE" sz="2200" dirty="0"/>
              <a:t>Zugang zu Gruppenvertrags-Konditionen</a:t>
            </a:r>
          </a:p>
          <a:p>
            <a:r>
              <a:rPr lang="de-DE" sz="2200" dirty="0"/>
              <a:t>Privatvertrag</a:t>
            </a:r>
          </a:p>
          <a:p>
            <a:r>
              <a:rPr lang="de-DE" sz="2200" dirty="0"/>
              <a:t>Max. BU-Rente abhängig vom persönlichen Einkommen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6F1205A-9B0D-3C50-C018-E4D75514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598" y="617278"/>
            <a:ext cx="530542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6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1064F9-470A-3D80-373D-551F9FF9D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400" dirty="0"/>
              <a:t>Vorteile</a:t>
            </a:r>
            <a:endParaRPr lang="de-DE" sz="3000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42CE90-3C5D-6C9A-B692-B4B8E768D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 dirty="0" err="1"/>
              <a:t>Verzicht</a:t>
            </a:r>
            <a:r>
              <a:rPr lang="en-US" sz="2200" dirty="0"/>
              <a:t> auf </a:t>
            </a:r>
            <a:r>
              <a:rPr lang="en-US" sz="2200" dirty="0" err="1"/>
              <a:t>Gesundheitsprüfung</a:t>
            </a:r>
            <a:endParaRPr lang="en-US" sz="2200" dirty="0"/>
          </a:p>
          <a:p>
            <a:r>
              <a:rPr lang="en-US" sz="2200" dirty="0" err="1"/>
              <a:t>Geringeres</a:t>
            </a:r>
            <a:r>
              <a:rPr lang="en-US" sz="2200" dirty="0"/>
              <a:t> </a:t>
            </a:r>
            <a:r>
              <a:rPr lang="en-US" sz="2200" dirty="0" err="1"/>
              <a:t>Risiko</a:t>
            </a:r>
            <a:r>
              <a:rPr lang="en-US" sz="2200" dirty="0"/>
              <a:t> </a:t>
            </a:r>
            <a:r>
              <a:rPr lang="en-US" sz="2200" dirty="0" err="1"/>
              <a:t>einer</a:t>
            </a:r>
            <a:r>
              <a:rPr lang="en-US" sz="2200" dirty="0"/>
              <a:t> </a:t>
            </a:r>
            <a:r>
              <a:rPr lang="en-US" sz="2200" dirty="0" err="1"/>
              <a:t>vorvertraglichen</a:t>
            </a:r>
            <a:r>
              <a:rPr lang="en-US" sz="2200" dirty="0"/>
              <a:t> </a:t>
            </a:r>
            <a:r>
              <a:rPr lang="en-US" sz="2200" dirty="0" err="1"/>
              <a:t>Anzeigepflichtverletzung</a:t>
            </a:r>
            <a:endParaRPr lang="en-US" sz="2200" dirty="0"/>
          </a:p>
          <a:p>
            <a:r>
              <a:rPr lang="en-US" sz="2200" dirty="0" err="1"/>
              <a:t>Niedrige</a:t>
            </a:r>
            <a:r>
              <a:rPr lang="en-US" sz="2200" dirty="0"/>
              <a:t> Kosten</a:t>
            </a:r>
          </a:p>
          <a:p>
            <a:endParaRPr lang="en-US" sz="2200" dirty="0"/>
          </a:p>
        </p:txBody>
      </p:sp>
      <p:pic>
        <p:nvPicPr>
          <p:cNvPr id="5" name="Inhaltsplatzhalter 4" descr="Ein Bild, das Text, Screenshot, Dokument, Schrift enthält.&#10;&#10;KI-generierte Inhalte können fehlerhaft sein.">
            <a:extLst>
              <a:ext uri="{FF2B5EF4-FFF2-40B4-BE49-F238E27FC236}">
                <a16:creationId xmlns:a16="http://schemas.microsoft.com/office/drawing/2014/main" id="{B693D2A3-2B75-BDBB-3613-F231C8D1D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2" y="640080"/>
            <a:ext cx="4810887" cy="5577840"/>
          </a:xfrm>
          <a:prstGeom prst="rect">
            <a:avLst/>
          </a:prstGeom>
        </p:spPr>
      </p:pic>
      <p:pic>
        <p:nvPicPr>
          <p:cNvPr id="4" name="Grafik 3" descr="Ein Bild, das Text, Schrift, weiß, Screenshot enthält.&#10;&#10;KI-generierte Inhalte können fehlerhaft sein.">
            <a:extLst>
              <a:ext uri="{FF2B5EF4-FFF2-40B4-BE49-F238E27FC236}">
                <a16:creationId xmlns:a16="http://schemas.microsoft.com/office/drawing/2014/main" id="{B1A56E1B-9B71-41DB-5C70-BEC15E4BB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979" y="4311847"/>
            <a:ext cx="2113331" cy="1797234"/>
          </a:xfrm>
          <a:prstGeom prst="rect">
            <a:avLst/>
          </a:prstGeom>
          <a:ln w="508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4716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F1B9D7-8523-7C0A-D6C8-A5A5C4165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de-DE" sz="5400" dirty="0"/>
              <a:t>Nachteile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65D08-0E8F-A19C-C40B-A3EC53F03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3729397" cy="3482170"/>
          </a:xfrm>
        </p:spPr>
        <p:txBody>
          <a:bodyPr anchor="t">
            <a:normAutofit/>
          </a:bodyPr>
          <a:lstStyle/>
          <a:p>
            <a:r>
              <a:rPr lang="de-DE" sz="2200" dirty="0"/>
              <a:t>Gestaltungsmöglichkeiten</a:t>
            </a:r>
          </a:p>
          <a:p>
            <a:r>
              <a:rPr lang="de-DE" sz="2200" dirty="0"/>
              <a:t>Geringere Sozialleistungen (Krankengeld, Rente, Elterngeld</a:t>
            </a:r>
            <a:r>
              <a:rPr lang="de-DE" sz="2200"/>
              <a:t>, Arbeitslosengeld)</a:t>
            </a:r>
            <a:endParaRPr lang="de-DE" sz="2200" dirty="0"/>
          </a:p>
          <a:p>
            <a:r>
              <a:rPr lang="de-DE" sz="2200" dirty="0"/>
              <a:t>Abgaben auf BU-Rente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85F18E-5E5E-76AE-F597-1A8C11B11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056886"/>
            <a:ext cx="6903720" cy="274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3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851B4A-C5E6-2963-AE86-A0DBC4E2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e-DE" sz="4000" dirty="0"/>
              <a:t>FAQ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6B15D1-65F3-238D-6449-0C7E25A4D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3600" dirty="0"/>
              <a:t>Umgang mit vorhandener BU</a:t>
            </a:r>
          </a:p>
          <a:p>
            <a:r>
              <a:rPr lang="de-DE" sz="3600" dirty="0"/>
              <a:t>Arbeitgeberwechsel/ Arbeitslosigkeit</a:t>
            </a:r>
          </a:p>
          <a:p>
            <a:r>
              <a:rPr lang="de-DE" sz="3600" dirty="0"/>
              <a:t>Entgeltfreie Zeiten</a:t>
            </a:r>
          </a:p>
          <a:p>
            <a:r>
              <a:rPr lang="de-DE" sz="3600" dirty="0"/>
              <a:t>Wie läuft der Leistungsfall?</a:t>
            </a:r>
          </a:p>
          <a:p>
            <a:r>
              <a:rPr lang="de-DE" sz="3600" dirty="0"/>
              <a:t>Ansprechpartner</a:t>
            </a:r>
          </a:p>
        </p:txBody>
      </p:sp>
    </p:spTree>
    <p:extLst>
      <p:ext uri="{BB962C8B-B14F-4D97-AF65-F5344CB8AC3E}">
        <p14:creationId xmlns:p14="http://schemas.microsoft.com/office/powerpoint/2010/main" val="278202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9E3885-C65B-C59A-D469-35B80D2D0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e-DE" sz="4000" dirty="0"/>
              <a:t>Umgang mit vorhandener BU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993A9-54B8-5304-020D-F5968E5DC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2200"/>
              <a:t>Private BU hat in aller Regel Vorrang</a:t>
            </a:r>
          </a:p>
          <a:p>
            <a:r>
              <a:rPr lang="de-DE" sz="2200"/>
              <a:t>bBU soll diese nicht ersetzen</a:t>
            </a:r>
          </a:p>
          <a:p>
            <a:r>
              <a:rPr lang="de-DE" sz="2200"/>
              <a:t>Idealerweise Kombination beider Konzepte</a:t>
            </a:r>
          </a:p>
          <a:p>
            <a:r>
              <a:rPr lang="de-DE" sz="2200"/>
              <a:t>Auf Wunsch: Überprüfung des Vertrages</a:t>
            </a:r>
          </a:p>
        </p:txBody>
      </p:sp>
    </p:spTree>
    <p:extLst>
      <p:ext uri="{BB962C8B-B14F-4D97-AF65-F5344CB8AC3E}">
        <p14:creationId xmlns:p14="http://schemas.microsoft.com/office/powerpoint/2010/main" val="74144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2CFE5A-0820-9DC5-F911-429A5B41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e-DE" sz="4000" dirty="0"/>
              <a:t>Arbeitgeber-wechsel/ Arbeitslosigkeit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5AD9A2-308E-EB6F-E013-14C6F733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2200"/>
              <a:t>Kollektivkonditionen entfallen (+3,5%)</a:t>
            </a:r>
          </a:p>
          <a:p>
            <a:r>
              <a:rPr lang="de-DE" sz="2200"/>
              <a:t>Weiterführung durch neuen AG möglich</a:t>
            </a:r>
          </a:p>
          <a:p>
            <a:r>
              <a:rPr lang="de-DE" sz="2200"/>
              <a:t>Private Weiterführung möglich</a:t>
            </a:r>
          </a:p>
          <a:p>
            <a:r>
              <a:rPr lang="de-DE" sz="2200"/>
              <a:t>Keine erneute Gesundheitsprüfung</a:t>
            </a:r>
          </a:p>
        </p:txBody>
      </p:sp>
    </p:spTree>
    <p:extLst>
      <p:ext uri="{BB962C8B-B14F-4D97-AF65-F5344CB8AC3E}">
        <p14:creationId xmlns:p14="http://schemas.microsoft.com/office/powerpoint/2010/main" val="2287481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B246D8-D6AB-6E9A-A130-791BD3A0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e-DE" sz="4000" dirty="0"/>
              <a:t>Entgeltfreie Zeiten</a:t>
            </a:r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63F564-785F-F51C-517B-9D69AF77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2200"/>
              <a:t>z.B. Elternzeit, Krankengeldbezug, Sabbatical</a:t>
            </a:r>
          </a:p>
          <a:p>
            <a:r>
              <a:rPr lang="de-DE" sz="2200"/>
              <a:t>Leistung des Arbeitgebers entfällt</a:t>
            </a:r>
          </a:p>
          <a:p>
            <a:r>
              <a:rPr lang="de-DE" sz="2200"/>
              <a:t>Private Weiterzahlung</a:t>
            </a:r>
          </a:p>
          <a:p>
            <a:r>
              <a:rPr lang="de-DE" sz="2200"/>
              <a:t>Beitragsfreistellung für max. 12 Monate</a:t>
            </a:r>
          </a:p>
          <a:p>
            <a:r>
              <a:rPr lang="de-DE" sz="2200"/>
              <a:t>Beitragsstundung für max. 24 Monate </a:t>
            </a:r>
          </a:p>
        </p:txBody>
      </p:sp>
    </p:spTree>
    <p:extLst>
      <p:ext uri="{BB962C8B-B14F-4D97-AF65-F5344CB8AC3E}">
        <p14:creationId xmlns:p14="http://schemas.microsoft.com/office/powerpoint/2010/main" val="1489002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D188CF-24BC-014B-A6CE-4C52EC306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e-DE" sz="4000" dirty="0"/>
              <a:t>Wie läuft der Leistungsfall?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BD666E-4D5B-199B-D168-EDEB25DD6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2200" dirty="0"/>
              <a:t>Termin beim eigenen Haus-/Facharzt</a:t>
            </a:r>
          </a:p>
          <a:p>
            <a:r>
              <a:rPr lang="de-DE" sz="2200" dirty="0"/>
              <a:t>Anmeldung der BU mit Attest des Arztes</a:t>
            </a:r>
          </a:p>
          <a:p>
            <a:r>
              <a:rPr lang="de-DE" sz="2200" dirty="0"/>
              <a:t>Ggf. Rückfragen durch Versicherer</a:t>
            </a:r>
          </a:p>
          <a:p>
            <a:r>
              <a:rPr lang="de-DE" sz="2200" dirty="0"/>
              <a:t>Bei unterschiedlicher Auffassung: Gutachten und Gegengutachten</a:t>
            </a:r>
          </a:p>
        </p:txBody>
      </p:sp>
    </p:spTree>
    <p:extLst>
      <p:ext uri="{BB962C8B-B14F-4D97-AF65-F5344CB8AC3E}">
        <p14:creationId xmlns:p14="http://schemas.microsoft.com/office/powerpoint/2010/main" val="2472685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71370A-FC6C-CC20-75D5-FB0096311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859046" cy="5431536"/>
          </a:xfrm>
        </p:spPr>
        <p:txBody>
          <a:bodyPr>
            <a:normAutofit/>
          </a:bodyPr>
          <a:lstStyle/>
          <a:p>
            <a:r>
              <a:rPr lang="de-DE" sz="4000" dirty="0"/>
              <a:t>Ansprechpartner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C4F2D3D6-1A16-E7DF-6F34-2660973BB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e-DE" sz="2200" dirty="0"/>
              <a:t>Organisatorisches: Personalabteilung</a:t>
            </a:r>
          </a:p>
          <a:p>
            <a:r>
              <a:rPr lang="de-DE" sz="2200" dirty="0"/>
              <a:t>Leistungsfall: Spezialisierter Rechtsdienstleister (Kontakt durch TBO)</a:t>
            </a:r>
          </a:p>
          <a:p>
            <a:r>
              <a:rPr lang="de-DE" sz="2200" dirty="0"/>
              <a:t>Inhaltliche Fragen/Angebote:</a:t>
            </a:r>
          </a:p>
          <a:p>
            <a:pPr marL="0" indent="0">
              <a:buNone/>
            </a:pPr>
            <a:r>
              <a:rPr lang="de-DE" sz="2200" dirty="0"/>
              <a:t>	TBO Versicherungsmakler GmbH</a:t>
            </a:r>
          </a:p>
          <a:p>
            <a:pPr marL="0" indent="0">
              <a:buNone/>
            </a:pPr>
            <a:r>
              <a:rPr lang="de-DE" sz="2200" dirty="0"/>
              <a:t>	Tel.:	02131 4051 600</a:t>
            </a:r>
          </a:p>
          <a:p>
            <a:pPr marL="0" indent="0">
              <a:buNone/>
            </a:pPr>
            <a:r>
              <a:rPr lang="de-DE" sz="2200" dirty="0"/>
              <a:t>	Mail: 	</a:t>
            </a:r>
            <a:r>
              <a:rPr lang="de-DE" sz="2200" dirty="0">
                <a:hlinkClick r:id="rId2"/>
              </a:rPr>
              <a:t>kontakt@tbovm.de</a:t>
            </a:r>
            <a:endParaRPr lang="de-DE" sz="2200" dirty="0"/>
          </a:p>
          <a:p>
            <a:pPr marL="0" indent="0">
              <a:buNone/>
            </a:pPr>
            <a:r>
              <a:rPr lang="de-DE" sz="2200" dirty="0"/>
              <a:t>	Web:	www.tbovm.de</a:t>
            </a:r>
          </a:p>
        </p:txBody>
      </p:sp>
    </p:spTree>
    <p:extLst>
      <p:ext uri="{BB962C8B-B14F-4D97-AF65-F5344CB8AC3E}">
        <p14:creationId xmlns:p14="http://schemas.microsoft.com/office/powerpoint/2010/main" val="1740690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Breitbild</PresentationFormat>
  <Paragraphs>92</Paragraphs>
  <Slides>16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</vt:lpstr>
      <vt:lpstr>Vorstellung Rahmenvertrag betriebliche BU</vt:lpstr>
      <vt:lpstr>Über TBO</vt:lpstr>
      <vt:lpstr>Darum (b)BU</vt:lpstr>
      <vt:lpstr>Darum (b)BU</vt:lpstr>
      <vt:lpstr>Darum bBU</vt:lpstr>
      <vt:lpstr>Baustein 1: Arbeitgeber-BU</vt:lpstr>
      <vt:lpstr>Baustein 2: Upgrade</vt:lpstr>
      <vt:lpstr>Baustein 3: Private BU</vt:lpstr>
      <vt:lpstr>Vorteile</vt:lpstr>
      <vt:lpstr>Nachteile</vt:lpstr>
      <vt:lpstr>FAQ</vt:lpstr>
      <vt:lpstr>Umgang mit vorhandener BU</vt:lpstr>
      <vt:lpstr>Arbeitgeber-wechsel/ Arbeitslosigkeit</vt:lpstr>
      <vt:lpstr>Entgeltfreie Zeiten</vt:lpstr>
      <vt:lpstr>Wie läuft der Leistungsfall?</vt:lpstr>
      <vt:lpstr>Ansprechpartner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Björn Olbrich</dc:creator>
  <cp:lastModifiedBy>Björn Olbrich</cp:lastModifiedBy>
  <cp:revision>2</cp:revision>
  <dcterms:created xsi:type="dcterms:W3CDTF">2025-04-25T19:50:36Z</dcterms:created>
  <dcterms:modified xsi:type="dcterms:W3CDTF">2026-08-30T18:15:40Z</dcterms:modified>
</cp:coreProperties>
</file>